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x="9144000" cy="5143500"/>
  <p:notesSz cx="6858000" cy="9144000"/>
  <p:embeddedFontLst>
    <p:embeddedFont>
      <p:font typeface="IBM Plex Sans SemiBold" panose="020B0703050203000203"/>
      <p:bold r:id="rId56"/>
      <p:boldItalic r:id="rId57"/>
    </p:embeddedFont>
    <p:embeddedFont>
      <p:font typeface="IBM Plex Sans" panose="020B0503050203000203"/>
      <p:italic r:id="rId58"/>
      <p:boldItalic r:id="rId59"/>
    </p:embeddedFont>
    <p:embeddedFont>
      <p:font typeface="Calibri" panose="020F0502020204030204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C199F33-9208-43D7-A360-30B70237CF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597"/>
        <p:guide pos="290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3" Type="http://schemas.openxmlformats.org/officeDocument/2006/relationships/font" Target="fonts/font8.fntdata"/><Relationship Id="rId62" Type="http://schemas.openxmlformats.org/officeDocument/2006/relationships/font" Target="fonts/font7.fntdata"/><Relationship Id="rId61" Type="http://schemas.openxmlformats.org/officeDocument/2006/relationships/font" Target="fonts/font6.fntdata"/><Relationship Id="rId60" Type="http://schemas.openxmlformats.org/officeDocument/2006/relationships/font" Target="fonts/font5.fntdata"/><Relationship Id="rId6" Type="http://schemas.openxmlformats.org/officeDocument/2006/relationships/slide" Target="slides/slide2.xml"/><Relationship Id="rId59" Type="http://schemas.openxmlformats.org/officeDocument/2006/relationships/font" Target="fonts/font4.fntdata"/><Relationship Id="rId58" Type="http://schemas.openxmlformats.org/officeDocument/2006/relationships/font" Target="fonts/font3.fntdata"/><Relationship Id="rId57" Type="http://schemas.openxmlformats.org/officeDocument/2006/relationships/font" Target="fonts/font2.fntdata"/><Relationship Id="rId56" Type="http://schemas.openxmlformats.org/officeDocument/2006/relationships/font" Target="fonts/font1.fntdata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4" Type="http://schemas.openxmlformats.org/officeDocument/2006/relationships/hyperlink" Target="https://onlinetimer.ru/#!/timer/2022-01-14T13:30:46.171Z/2022-01-14T13:30:46.171Z/forward/0/2/100/t/run/" TargetMode="External"/><Relationship Id="rId3" Type="http://schemas.openxmlformats.org/officeDocument/2006/relationships/hyperlink" Target="http://ksergey.ru/timer/?t=300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00" name="Google Shape;300;p1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99ae5b3c0_0_1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99ae5b3c0_0_1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a88ad15b6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a88ad15b6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99ae5b3c0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99ae5b3c0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99ae5b3c0_0_1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99ae5b3c0_0_1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99ae5b3c0_0_1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99ae5b3c0_0_1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81ba7d4ae_0_5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1081ba7d4ae_0_5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99ae5b3c0_0_1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1399ae5b3c0_0_1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9a70ab480_0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139a70ab480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99ae5b3c0_0_1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1399ae5b3c0_0_1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9a70ab480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39a70ab480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99ae5b3c0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99ae5b3c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9a70ab480_0_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139a70ab480_0_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9a70ab480_0_1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139a70ab480_0_1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9a70ab480_0_1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g139a70ab480_0_1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9a70ab480_0_1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139a70ab480_0_1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9a70ab480_0_1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139a70ab480_0_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9a70ab480_0_1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139a70ab480_0_1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9a70ab480_0_1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139a70ab480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9a70ab480_0_1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139a70ab480_0_1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9a70ab480_0_2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139a70ab480_0_2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9a70ab480_0_1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139a70ab480_0_1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47329f79_1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317" name="Google Shape;317;g10647329f79_1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39a70ab480_0_2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139a70ab480_0_2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9a70ab480_0_2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139a70ab480_0_2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9a70ab480_0_2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139a70ab480_0_2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 lang="ru-RU" u="sng">
              <a:solidFill>
                <a:schemeClr val="hlink"/>
              </a:solidFill>
              <a:hlinkClick r:id="rId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81ba7d4ae_0_5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1081ba7d4ae_0_5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656f2432a_0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11656f2432a_0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56ec39b11f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156ec39b11f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6ec39b11f_0_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156ec39b11f_0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722c52612_0_9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g14722c52612_0_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88ad15b6_0_292:notes"/>
          <p:cNvSpPr txBox="1"/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" name="Google Shape;323;g11a88ad15b6_0_292:notes"/>
          <p:cNvSpPr/>
          <p:nvPr>
            <p:ph type="sldImg" idx="2"/>
          </p:nvPr>
        </p:nvSpPr>
        <p:spPr>
          <a:xfrm>
            <a:off x="1143225" y="685778"/>
            <a:ext cx="4572300" cy="34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722c52612_0_1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g14722c52612_0_1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722c52612_0_1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g14722c52612_0_1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56ec39b11f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g156ec39b11f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56ec39b11f_0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56ec39b11f_0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81ba7d4ae_0_56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g1081ba7d4ae_0_5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6132c2d2b_3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42" name="Google Shape;642;g116132c2d2b_3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56ec39b11f_0_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648" name="Google Shape;648;g156ec39b11f_0_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f07d28dee_0_2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f07d28dee_0_2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 можете сами менять вопросы! П</a:t>
            </a:r>
            <a:r>
              <a:rPr lang="ru-RU"/>
              <a:t>опросите студентов ответить голосом или отписаться в чате.</a:t>
            </a:r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a88ad15b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a88ad15b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99ae5b3c0_0_10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99ae5b3c0_0_1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a88ad15b6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a88ad15b6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99ae5b3c0_0_1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99ae5b3c0_0_1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a88ad15b6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a88ad15b6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 panose="020B0503050203000203"/>
              <a:buNone/>
              <a:defRPr sz="18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 panose="020B0503050203000203"/>
              <a:buNone/>
              <a:defRPr sz="18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 panose="020B0503050203000203"/>
              <a:buNone/>
              <a:defRPr sz="18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 panose="020B0503050203000203"/>
              <a:buNone/>
              <a:defRPr sz="18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 panose="020B0503050203000203"/>
              <a:buNone/>
              <a:defRPr sz="18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 panose="020B0503050203000203"/>
              <a:buNone/>
              <a:defRPr sz="18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 panose="020B0503050203000203"/>
              <a:buNone/>
              <a:defRPr sz="18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 panose="020B0503050203000203"/>
              <a:buNone/>
              <a:defRPr sz="18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 panose="020B0503050203000203"/>
              <a:buNone/>
              <a:defRPr sz="1800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None/>
              <a:defRPr sz="1000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 panose="020B0503050203000203"/>
              <a:buNone/>
              <a:defRPr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 panose="020B0503050203000203"/>
              <a:buNone/>
              <a:defRPr sz="13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2" name="Google Shape;182;p3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83" name="Google Shape;183;p35"/>
          <p:cNvSpPr txBox="1"/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89" name="Google Shape;189;p36"/>
          <p:cNvSpPr txBox="1"/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198" name="Google Shape;198;p3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1" name="Google Shape;201;p38"/>
          <p:cNvSpPr txBox="1"/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2" name="Google Shape;202;p38"/>
          <p:cNvSpPr txBox="1"/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7" name="Google Shape;207;p38"/>
          <p:cNvSpPr txBox="1"/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20" name="Google Shape;220;p39"/>
          <p:cNvSpPr txBox="1"/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1" name="Google Shape;221;p39"/>
          <p:cNvSpPr txBox="1"/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22" name="Google Shape;222;p39"/>
          <p:cNvSpPr txBox="1"/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●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○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 panose="020B0503050203000203"/>
              <a:buChar char="■"/>
              <a:defRPr sz="1000" b="0" i="0" u="none" strike="noStrike" cap="none">
                <a:solidFill>
                  <a:schemeClr val="dk2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 panose="020B0503050203000203"/>
              <a:buNone/>
              <a:defRPr sz="13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66" name="Google Shape;266;p43"/>
          <p:cNvSpPr txBox="1"/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 panose="020B0503050203000203"/>
              <a:buNone/>
              <a:defRPr sz="2400" b="1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73" name="Google Shape;273;p44"/>
          <p:cNvSpPr txBox="1"/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74" name="Google Shape;274;p44"/>
          <p:cNvSpPr txBox="1"/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75" name="Google Shape;275;p44"/>
          <p:cNvSpPr txBox="1"/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76" name="Google Shape;276;p44"/>
          <p:cNvSpPr txBox="1"/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77" name="Google Shape;277;p44"/>
          <p:cNvSpPr txBox="1"/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78" name="Google Shape;278;p44"/>
          <p:cNvSpPr txBox="1"/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 panose="020B0703050203000203"/>
              <a:buNone/>
              <a:defRPr sz="24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85" name="Google Shape;285;p45"/>
          <p:cNvSpPr txBox="1"/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86" name="Google Shape;286;p45"/>
          <p:cNvSpPr txBox="1"/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87" name="Google Shape;287;p45"/>
          <p:cNvSpPr txBox="1"/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88" name="Google Shape;288;p45"/>
          <p:cNvSpPr txBox="1"/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89" name="Google Shape;289;p45"/>
          <p:cNvSpPr txBox="1"/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90" name="Google Shape;290;p45"/>
          <p:cNvSpPr txBox="1"/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91" name="Google Shape;291;p45"/>
          <p:cNvSpPr txBox="1"/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92" name="Google Shape;292;p45"/>
          <p:cNvSpPr txBox="1"/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93" name="Google Shape;293;p45"/>
          <p:cNvSpPr txBox="1"/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294" name="Google Shape;294;p45"/>
          <p:cNvSpPr txBox="1"/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 panose="020B0503050203000203"/>
              <a:buNone/>
              <a:defRPr sz="10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 panose="020B0703050203000203"/>
              <a:buNone/>
              <a:defRPr sz="2600" b="0" i="0" u="none" strike="noStrike" cap="none">
                <a:solidFill>
                  <a:srgbClr val="000000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 panose="020B0503050203000203"/>
              <a:buNone/>
              <a:defRPr sz="14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●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○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 panose="020B0503050203000203"/>
              <a:buChar char="■"/>
              <a:defRPr sz="1400" b="0" i="0" u="none" strike="noStrike" cap="none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  <a:defRPr sz="44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 panose="020B0703050203000203"/>
              <a:buNone/>
              <a:defRPr sz="5200" b="0" i="0" u="none" strike="noStrike" cap="none">
                <a:solidFill>
                  <a:schemeClr val="lt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 panose="020B0503050203000203"/>
              <a:buNone/>
              <a:defRPr sz="12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/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0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1gwhpa1idMipop59KNDb3dc9PBpWVlPCL/view?usp=sharing" TargetMode="Externa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4.xml"/><Relationship Id="rId4" Type="http://schemas.openxmlformats.org/officeDocument/2006/relationships/image" Target="../media/image24.GIF"/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image" Target="../media/image2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hyperlink" Target="https://drive.google.com/file/d/1gwhpa1idMipop59KNDb3dc9PBpWVlPCL/view?usp=shari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hyperlink" Target="https://drive.google.com/file/d/1gwhpa1idMipop59KNDb3dc9PBpWVlPCL/view?usp=shari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rive.google.com/file/d/1gwhpa1idMipop59KNDb3dc9PBpWVlPCL/view?usp=shar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1PQn576YVakvlWrIgIjSP9YEf5id4cqYs/view?usp=sharing" TargetMode="Externa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 panose="020B0703050203000203"/>
              <a:buNone/>
            </a:pPr>
            <a:r>
              <a:rPr lang="ru-RU"/>
              <a:t>Базы данных и SQL</a:t>
            </a:r>
            <a:endParaRPr lang="ru-RU"/>
          </a:p>
        </p:txBody>
      </p:sp>
      <p:sp>
        <p:nvSpPr>
          <p:cNvPr id="303" name="Google Shape;303;p47"/>
          <p:cNvSpPr txBox="1"/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 panose="020B0503050203000203"/>
              <a:buNone/>
            </a:pPr>
            <a:r>
              <a:rPr lang="ru-RU"/>
              <a:t>Семинар </a:t>
            </a:r>
            <a:r>
              <a:rPr lang="ru-RU"/>
              <a:t>4</a:t>
            </a:r>
            <a:r>
              <a:rPr lang="ru-RU"/>
              <a:t>.</a:t>
            </a:r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Выберите правильный пример запроса с использованием UNION?</a:t>
            </a:r>
            <a:endParaRPr sz="2500"/>
          </a:p>
        </p:txBody>
      </p:sp>
      <p:sp>
        <p:nvSpPr>
          <p:cNvPr id="363" name="Google Shape;363;p56"/>
          <p:cNvSpPr txBox="1"/>
          <p:nvPr/>
        </p:nvSpPr>
        <p:spPr>
          <a:xfrm>
            <a:off x="652975" y="2494000"/>
            <a:ext cx="81072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id, city from Orders order by id union select id, city from Sellers order by city;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id, city, seller_id from Orders and select city, id from Select order by id;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id, city from Orders union select id, city from Sellers order by id;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Все запросы верные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333333"/>
                </a:solidFill>
                <a:highlight>
                  <a:schemeClr val="lt1"/>
                </a:highlight>
              </a:rPr>
              <a:t>Если выборка объединения данных производится из нескольких таблиц, то это может указываться во фразе FROM следующим образом?</a:t>
            </a: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52975" y="2494000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 1 таблица 2 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 1 AND таблица2 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 1 CROSS JOIN таблица2 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таблица1 INNER JOIN таблица2 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 1 OUTER JOIN таблица2 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333333"/>
                </a:solidFill>
                <a:highlight>
                  <a:srgbClr val="FFFFFF"/>
                </a:highlight>
              </a:rPr>
              <a:t>Если выборка объединения данных производится из нескольких таблиц, то это может указываться во фразе FROM следующим образом?</a:t>
            </a:r>
            <a:endParaRPr sz="2200"/>
          </a:p>
        </p:txBody>
      </p:sp>
      <p:sp>
        <p:nvSpPr>
          <p:cNvPr id="375" name="Google Shape;375;p58"/>
          <p:cNvSpPr txBox="1"/>
          <p:nvPr/>
        </p:nvSpPr>
        <p:spPr>
          <a:xfrm>
            <a:off x="652975" y="2494000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 1 таблица 2 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 1 AND таблица2 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 1 CROSS JOIN таблица2 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таблица1 INNER JOIN таблица2 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 1 OUTER JOIN таблица2 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используется для объединения результатов запроса без удаления дубликатов?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81" name="Google Shape;381;p59"/>
          <p:cNvSpPr txBox="1"/>
          <p:nvPr/>
        </p:nvSpPr>
        <p:spPr>
          <a:xfrm>
            <a:off x="652975" y="2494000"/>
            <a:ext cx="81072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UNION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UNION ALL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используется для объединения результатов запроса без удаления дубликатов?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87" name="Google Shape;387;p60"/>
          <p:cNvSpPr txBox="1"/>
          <p:nvPr/>
        </p:nvSpPr>
        <p:spPr>
          <a:xfrm>
            <a:off x="652975" y="2494000"/>
            <a:ext cx="81072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UNION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UNION ALL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1"/>
          <p:cNvSpPr txBox="1"/>
          <p:nvPr>
            <p:ph type="title"/>
          </p:nvPr>
        </p:nvSpPr>
        <p:spPr>
          <a:xfrm>
            <a:off x="625988" y="7914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Поддерживаемые типы объединений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393" name="Google Shape;393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34273" y="1800213"/>
            <a:ext cx="3847427" cy="31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1"/>
          <p:cNvSpPr txBox="1"/>
          <p:nvPr/>
        </p:nvSpPr>
        <p:spPr>
          <a:xfrm>
            <a:off x="550375" y="1249775"/>
            <a:ext cx="768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Таблицы для работы:</a:t>
            </a:r>
            <a:br>
              <a:rPr lang="ru-RU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ru-RU" u="sng">
                <a:solidFill>
                  <a:schemeClr val="hlink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2"/>
              </a:rPr>
              <a:t>https://drive.google.com/file/d/1gwhpa1idMipop59KNDb3dc9PBpWVlPCL/view?usp=sharing</a:t>
            </a:r>
            <a:endParaRPr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INNER 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00" name="Google Shape;400;p62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401" name="Google Shape;401;p6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99250" y="2397925"/>
            <a:ext cx="1905000" cy="1190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2" name="Google Shape;402;p62"/>
          <p:cNvGraphicFramePr/>
          <p:nvPr/>
        </p:nvGraphicFramePr>
        <p:xfrm>
          <a:off x="203225" y="126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{1C199F33-9208-43D7-A360-30B70237CF3E}</a:tableStyleId>
              </a:tblPr>
              <a:tblGrid>
                <a:gridCol w="1402400"/>
                <a:gridCol w="1402400"/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tableA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 hMerge="1"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id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name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1  </a:t>
                      </a: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Яблоко</a:t>
                      </a: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2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Ананас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3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Банан</a:t>
                      </a: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4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Груша 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403" name="Google Shape;403;p62"/>
          <p:cNvGraphicFramePr/>
          <p:nvPr/>
        </p:nvGraphicFramePr>
        <p:xfrm>
          <a:off x="3308238" y="1260028"/>
          <a:ext cx="3000000" cy="3444025"/>
        </p:xfrm>
        <a:graphic>
          <a:graphicData uri="http://schemas.openxmlformats.org/drawingml/2006/table">
            <a:tbl>
              <a:tblPr>
                <a:noFill/>
                <a:tableStyleId>{1C199F33-9208-43D7-A360-30B70237CF3E}</a:tableStyleId>
              </a:tblPr>
              <a:tblGrid>
                <a:gridCol w="1402400"/>
                <a:gridCol w="1402400"/>
              </a:tblGrid>
              <a:tr h="3898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table B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 hMerge="1">
                  <a:tcPr/>
                </a:tc>
              </a:tr>
              <a:tr h="38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id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name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59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1  </a:t>
                      </a: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Тыква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2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Яблоко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3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Дыня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   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4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Банан</a:t>
                      </a: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   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INNER 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09" name="Google Shape;409;p63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410" name="Google Shape;410;p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99000" y="1643075"/>
            <a:ext cx="19050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3"/>
          <p:cNvSpPr txBox="1"/>
          <p:nvPr/>
        </p:nvSpPr>
        <p:spPr>
          <a:xfrm>
            <a:off x="540000" y="1643075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* 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FROM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tableA 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INNER JOIN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tableB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ON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tableA.name = tableB.name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graphicFrame>
        <p:nvGraphicFramePr>
          <p:cNvPr id="412" name="Google Shape;412;p63"/>
          <p:cNvGraphicFramePr/>
          <p:nvPr/>
        </p:nvGraphicFramePr>
        <p:xfrm>
          <a:off x="539750" y="3340550"/>
          <a:ext cx="7239000" cy="3000000"/>
        </p:xfrm>
        <a:graphic>
          <a:graphicData uri="http://schemas.openxmlformats.org/drawingml/2006/table">
            <a:tbl>
              <a:tblPr>
                <a:noFill/>
                <a:tableStyleId>{1C199F33-9208-43D7-A360-30B70237CF3E}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id   </a:t>
                      </a:r>
                      <a:endParaRPr b="1"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name</a:t>
                      </a:r>
                      <a:endParaRPr b="1"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id   </a:t>
                      </a:r>
                      <a:endParaRPr b="1"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1">
                          <a:solidFill>
                            <a:srgbClr val="202020"/>
                          </a:solidFill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name</a:t>
                      </a:r>
                      <a:endParaRPr b="1"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1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Яблоко     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2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Яблоко     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3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Банан      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4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Банан      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INNER 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18" name="Google Shape;418;p64"/>
          <p:cNvSpPr txBox="1"/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19" name="Google Shape;419;p64"/>
          <p:cNvSpPr txBox="1"/>
          <p:nvPr>
            <p:ph type="subTitle" idx="2"/>
          </p:nvPr>
        </p:nvSpPr>
        <p:spPr>
          <a:xfrm>
            <a:off x="614045" y="1362075"/>
            <a:ext cx="6243955" cy="305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9900FF"/>
                </a:solidFill>
              </a:rPr>
              <a:t>SELECT </a:t>
            </a:r>
            <a:r>
              <a:rPr lang="ru-RU" b="1">
                <a:solidFill>
                  <a:schemeClr val="dk1"/>
                </a:solidFill>
              </a:rPr>
              <a:t>column_list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9900FF"/>
                </a:solidFill>
              </a:rPr>
              <a:t>FROM </a:t>
            </a:r>
            <a:r>
              <a:rPr lang="ru-RU" b="1">
                <a:solidFill>
                  <a:schemeClr val="dk1"/>
                </a:solidFill>
              </a:rPr>
              <a:t>table_1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9900FF"/>
                </a:solidFill>
              </a:rPr>
              <a:t>INNER JOIN</a:t>
            </a:r>
            <a:r>
              <a:rPr lang="ru-RU" b="1">
                <a:solidFill>
                  <a:srgbClr val="FFFFFF"/>
                </a:solidFill>
              </a:rPr>
              <a:t> </a:t>
            </a:r>
            <a:r>
              <a:rPr lang="ru-RU" b="1">
                <a:solidFill>
                  <a:schemeClr val="dk1"/>
                </a:solidFill>
              </a:rPr>
              <a:t>table_2 </a:t>
            </a:r>
            <a:r>
              <a:rPr lang="ru-RU" b="1">
                <a:solidFill>
                  <a:srgbClr val="9900FF"/>
                </a:solidFill>
              </a:rPr>
              <a:t>ON </a:t>
            </a:r>
            <a:r>
              <a:rPr lang="ru-RU" b="1">
                <a:solidFill>
                  <a:schemeClr val="dk1"/>
                </a:solidFill>
              </a:rPr>
              <a:t>join_condition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USING:</a:t>
            </a: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rgbClr val="9900FF"/>
                </a:solidFill>
              </a:rPr>
              <a:t>SELECT </a:t>
            </a:r>
            <a:r>
              <a:rPr lang="ru-RU" b="1">
                <a:solidFill>
                  <a:srgbClr val="141414"/>
                </a:solidFill>
              </a:rPr>
              <a:t>column_list</a:t>
            </a:r>
            <a:endParaRPr b="1">
              <a:solidFill>
                <a:srgbClr val="141414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rgbClr val="9900FF"/>
                </a:solidFill>
              </a:rPr>
              <a:t>FROM </a:t>
            </a:r>
            <a:r>
              <a:rPr lang="ru-RU" b="1">
                <a:solidFill>
                  <a:srgbClr val="141414"/>
                </a:solidFill>
              </a:rPr>
              <a:t>table_1</a:t>
            </a:r>
            <a:endParaRPr b="1">
              <a:solidFill>
                <a:srgbClr val="14141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</a:rPr>
              <a:t>INNER JOIN</a:t>
            </a:r>
            <a:r>
              <a:rPr lang="ru-RU" b="1">
                <a:solidFill>
                  <a:srgbClr val="141414"/>
                </a:solidFill>
              </a:rPr>
              <a:t> table_2 </a:t>
            </a:r>
            <a:r>
              <a:rPr lang="ru-RU" b="1">
                <a:solidFill>
                  <a:schemeClr val="accent1"/>
                </a:solidFill>
              </a:rPr>
              <a:t>USING </a:t>
            </a:r>
            <a:r>
              <a:rPr lang="ru-RU" b="1">
                <a:solidFill>
                  <a:srgbClr val="141414"/>
                </a:solidFill>
              </a:rPr>
              <a:t>(column_name);</a:t>
            </a:r>
            <a:br>
              <a:rPr lang="ru-RU" b="1">
                <a:solidFill>
                  <a:schemeClr val="dk1"/>
                </a:solidFill>
              </a:rPr>
            </a:br>
            <a:r>
              <a:rPr lang="ru-RU" b="1">
                <a:solidFill>
                  <a:schemeClr val="dk1"/>
                </a:solidFill>
              </a:rPr>
              <a:t>Задание: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Выведите участников, которые также являются членами комитета, используйте INNER JOIN (пересечение 2 таблиц по имени)</a:t>
            </a:r>
            <a:r>
              <a:rPr lang="ru-RU">
                <a:solidFill>
                  <a:srgbClr val="FFFFFF"/>
                </a:solidFill>
              </a:rPr>
              <a:t>;</a:t>
            </a:r>
            <a:endParaRPr lang="ru-RU">
              <a:solidFill>
                <a:srgbClr val="FFFFFF"/>
              </a:solidFill>
            </a:endParaRPr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11648" y="1131036"/>
            <a:ext cx="3172025" cy="18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4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FULL 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27" name="Google Shape;427;p65"/>
          <p:cNvSpPr txBox="1"/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28" name="Google Shape;428;p65"/>
          <p:cNvSpPr txBox="1"/>
          <p:nvPr>
            <p:ph type="subTitle" idx="2"/>
          </p:nvPr>
        </p:nvSpPr>
        <p:spPr>
          <a:xfrm>
            <a:off x="540000" y="1555375"/>
            <a:ext cx="2778900" cy="26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</a:rPr>
              <a:t>SELECT </a:t>
            </a:r>
            <a:r>
              <a:rPr lang="ru-RU" b="1">
                <a:solidFill>
                  <a:schemeClr val="dk1"/>
                </a:solidFill>
              </a:rPr>
              <a:t>* </a:t>
            </a:r>
            <a:r>
              <a:rPr lang="ru-RU" b="1">
                <a:solidFill>
                  <a:schemeClr val="accent1"/>
                </a:solidFill>
              </a:rPr>
              <a:t>FROM </a:t>
            </a:r>
            <a:r>
              <a:rPr lang="ru-RU" b="1">
                <a:solidFill>
                  <a:schemeClr val="dk1"/>
                </a:solidFill>
              </a:rPr>
              <a:t>A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</a:rPr>
              <a:t>LEFT JOIN</a:t>
            </a:r>
            <a:r>
              <a:rPr lang="ru-RU" b="1">
                <a:solidFill>
                  <a:schemeClr val="dk1"/>
                </a:solidFill>
              </a:rPr>
              <a:t> B </a:t>
            </a:r>
            <a:r>
              <a:rPr lang="ru-RU" b="1">
                <a:solidFill>
                  <a:schemeClr val="accent1"/>
                </a:solidFill>
              </a:rPr>
              <a:t>ON </a:t>
            </a:r>
            <a:r>
              <a:rPr lang="ru-RU" b="1">
                <a:solidFill>
                  <a:schemeClr val="dk1"/>
                </a:solidFill>
              </a:rPr>
              <a:t>A.key = B.key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</a:rPr>
              <a:t>UNION </a:t>
            </a:r>
            <a:r>
              <a:rPr lang="en-US" altLang="ru-RU" b="1">
                <a:solidFill>
                  <a:schemeClr val="accent1"/>
                </a:solidFill>
              </a:rPr>
              <a:t>ALL</a:t>
            </a:r>
            <a:endParaRPr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</a:rPr>
              <a:t>SELECT </a:t>
            </a:r>
            <a:r>
              <a:rPr lang="ru-RU" b="1">
                <a:solidFill>
                  <a:schemeClr val="dk1"/>
                </a:solidFill>
              </a:rPr>
              <a:t>* </a:t>
            </a:r>
            <a:r>
              <a:rPr lang="ru-RU" b="1">
                <a:solidFill>
                  <a:schemeClr val="accent1"/>
                </a:solidFill>
              </a:rPr>
              <a:t>FROM </a:t>
            </a:r>
            <a:r>
              <a:rPr lang="ru-RU" b="1">
                <a:solidFill>
                  <a:schemeClr val="dk1"/>
                </a:solidFill>
              </a:rPr>
              <a:t>A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accent1"/>
                </a:solidFill>
              </a:rPr>
              <a:t>RIGHT JOIN</a:t>
            </a:r>
            <a:r>
              <a:rPr lang="ru-RU" b="1">
                <a:solidFill>
                  <a:schemeClr val="dk1"/>
                </a:solidFill>
              </a:rPr>
              <a:t> B </a:t>
            </a:r>
            <a:r>
              <a:rPr lang="ru-RU" b="1">
                <a:solidFill>
                  <a:schemeClr val="accent1"/>
                </a:solidFill>
              </a:rPr>
              <a:t>ON </a:t>
            </a:r>
            <a:r>
              <a:rPr lang="ru-RU" b="1">
                <a:solidFill>
                  <a:schemeClr val="dk1"/>
                </a:solidFill>
              </a:rPr>
              <a:t>A.key = B.key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65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430" name="Google Shape;430;p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99625" y="1017450"/>
            <a:ext cx="5544375" cy="22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5"/>
          <p:cNvSpPr txBox="1"/>
          <p:nvPr/>
        </p:nvSpPr>
        <p:spPr>
          <a:xfrm>
            <a:off x="540000" y="3364175"/>
            <a:ext cx="62145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highlight>
                  <a:schemeClr val="lt1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Ссылка на материалы: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ru-RU">
                <a:solidFill>
                  <a:schemeClr val="dk1"/>
                </a:solidFill>
                <a:highlight>
                  <a:schemeClr val="lt1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ru-RU">
                <a:solidFill>
                  <a:schemeClr val="dk1"/>
                </a:solidFill>
                <a:highlight>
                  <a:schemeClr val="lt1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https://drive.google.com/file/d/18cpqHW2kKRnWFX1TUiziYUX8YrdVHAPL/view?usp=sharing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309" name="Google Shape;309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Вопросы?</a:t>
            </a:r>
            <a:endParaRPr sz="3600">
              <a:solidFill>
                <a:schemeClr val="l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Вопросы?</a:t>
            </a:r>
            <a:endParaRPr sz="1200">
              <a:solidFill>
                <a:schemeClr val="l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Вопросы?</a:t>
            </a:r>
            <a:endParaRPr sz="1800">
              <a:solidFill>
                <a:schemeClr val="l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FULL JOIN: UNION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37" name="Google Shape;437;p66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438" name="Google Shape;438;p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57338" y="1329145"/>
            <a:ext cx="4521382" cy="37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FULL JOIN: </a:t>
            </a:r>
            <a:r>
              <a:rPr lang="ru-RU" b="1">
                <a:solidFill>
                  <a:schemeClr val="dk1"/>
                </a:solidFill>
                <a:highlight>
                  <a:schemeClr val="lt1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UNION ALL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445" name="Google Shape;445;p6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38175" y="1212000"/>
            <a:ext cx="4140688" cy="37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LEFT 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51" name="Google Shape;451;p68"/>
          <p:cNvSpPr txBox="1"/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52" name="Google Shape;452;p68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453" name="Google Shape;453;p6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59600" y="1328750"/>
            <a:ext cx="1905000" cy="1190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4" name="Google Shape;454;p68"/>
          <p:cNvGraphicFramePr/>
          <p:nvPr/>
        </p:nvGraphicFramePr>
        <p:xfrm>
          <a:off x="203225" y="126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{1C199F33-9208-43D7-A360-30B70237CF3E}</a:tableStyleId>
              </a:tblPr>
              <a:tblGrid>
                <a:gridCol w="1402400"/>
                <a:gridCol w="1402400"/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tableA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 hMerge="1"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id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name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1  </a:t>
                      </a: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Яблоко </a:t>
                      </a: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2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Ананас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3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Банан </a:t>
                      </a: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4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Груша    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455" name="Google Shape;455;p68"/>
          <p:cNvGraphicFramePr/>
          <p:nvPr/>
        </p:nvGraphicFramePr>
        <p:xfrm>
          <a:off x="3308238" y="1260028"/>
          <a:ext cx="3000000" cy="3444025"/>
        </p:xfrm>
        <a:graphic>
          <a:graphicData uri="http://schemas.openxmlformats.org/drawingml/2006/table">
            <a:tbl>
              <a:tblPr>
                <a:noFill/>
                <a:tableStyleId>{1C199F33-9208-43D7-A360-30B70237CF3E}</a:tableStyleId>
              </a:tblPr>
              <a:tblGrid>
                <a:gridCol w="1402400"/>
                <a:gridCol w="1402400"/>
              </a:tblGrid>
              <a:tr h="3898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table B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 hMerge="1">
                  <a:tcPr/>
                </a:tc>
              </a:tr>
              <a:tr h="38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id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name 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59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1  </a:t>
                      </a: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Тыква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2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Яблоко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3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Дыня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   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  <a:tr h="68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4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Банан</a:t>
                      </a:r>
                      <a:endParaRPr>
                        <a:solidFill>
                          <a:srgbClr val="202020"/>
                        </a:solidFill>
                        <a:highlight>
                          <a:srgbClr val="FFFFFF"/>
                        </a:highlight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rgbClr val="202020"/>
                          </a:solidFill>
                          <a:highlight>
                            <a:srgbClr val="FFFFFF"/>
                          </a:highlight>
                          <a:latin typeface="IBM Plex Sans" panose="020B0503050203000203"/>
                          <a:ea typeface="IBM Plex Sans" panose="020B0503050203000203"/>
                          <a:cs typeface="IBM Plex Sans" panose="020B0503050203000203"/>
                          <a:sym typeface="IBM Plex Sans" panose="020B0503050203000203"/>
                        </a:rPr>
                        <a:t>    </a:t>
                      </a:r>
                      <a:endParaRPr>
                        <a:latin typeface="IBM Plex Sans" panose="020B0503050203000203"/>
                        <a:ea typeface="IBM Plex Sans" panose="020B0503050203000203"/>
                        <a:cs typeface="IBM Plex Sans" panose="020B0503050203000203"/>
                        <a:sym typeface="IBM Plex Sans" panose="020B0503050203000203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LEFT 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61" name="Google Shape;461;p69"/>
          <p:cNvSpPr txBox="1"/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62" name="Google Shape;462;p69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463" name="Google Shape;463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59600" y="1328750"/>
            <a:ext cx="19050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9"/>
          <p:cNvSpPr txBox="1"/>
          <p:nvPr/>
        </p:nvSpPr>
        <p:spPr>
          <a:xfrm>
            <a:off x="540000" y="1398125"/>
            <a:ext cx="57567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* 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FROM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tableA 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LEFT OUTER JOIN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tableB 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ON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tableA.name = tableB.name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Выбираем все записи из таблицы А и совпавшие записи из таблицы B. Если совпадение отсутствует, то правая сторона будет содержать значение null, т.к. управляющая таблица левая, об этом говорит ключевое слово LEFT.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LEFT 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70" name="Google Shape;470;p70"/>
          <p:cNvSpPr txBox="1"/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71" name="Google Shape;471;p70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472" name="Google Shape;472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59600" y="1328750"/>
            <a:ext cx="19050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0"/>
          <p:cNvSpPr txBox="1"/>
          <p:nvPr/>
        </p:nvSpPr>
        <p:spPr>
          <a:xfrm>
            <a:off x="540000" y="1398125"/>
            <a:ext cx="5756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* 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FROM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tableA 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LEFT OUTER JOIN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tableB 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ON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tableA.name = tableB.name</a:t>
            </a:r>
            <a:endParaRPr>
              <a:solidFill>
                <a:schemeClr val="accen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74" name="Google Shape;474;p70"/>
          <p:cNvSpPr txBox="1"/>
          <p:nvPr/>
        </p:nvSpPr>
        <p:spPr>
          <a:xfrm>
            <a:off x="693950" y="2755450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 b="1">
                <a:solidFill>
                  <a:srgbClr val="20202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id  name       id    name</a:t>
            </a:r>
            <a:endParaRPr sz="1350" b="1">
              <a:solidFill>
                <a:srgbClr val="20202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20202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--  ----       --    ----</a:t>
            </a:r>
            <a:endParaRPr sz="1350">
              <a:solidFill>
                <a:srgbClr val="20202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20202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   Яблоко     2     Яблоко</a:t>
            </a:r>
            <a:endParaRPr sz="1350">
              <a:solidFill>
                <a:srgbClr val="20202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20202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   Ананас     null  null</a:t>
            </a:r>
            <a:endParaRPr sz="1350">
              <a:solidFill>
                <a:srgbClr val="20202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20202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3   Банан      4     Банан</a:t>
            </a:r>
            <a:endParaRPr sz="1350">
              <a:solidFill>
                <a:srgbClr val="20202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20202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4   Груша      null  null</a:t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LEFT 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80" name="Google Shape;480;p71"/>
          <p:cNvSpPr txBox="1"/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81" name="Google Shape;481;p71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82" name="Google Shape;482;p71"/>
          <p:cNvSpPr txBox="1"/>
          <p:nvPr/>
        </p:nvSpPr>
        <p:spPr>
          <a:xfrm>
            <a:off x="540000" y="1398125"/>
            <a:ext cx="48417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Таблица:</a:t>
            </a:r>
            <a:b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ru-RU" u="sng">
                <a:solidFill>
                  <a:schemeClr val="hlink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1"/>
              </a:rPr>
              <a:t>https://drive.google.com/file/d/1gwhpa1idMipop59KNDb3dc9PBpWVlPCL/view?usp=sharing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Задание: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1.	</a:t>
            </a:r>
            <a:r>
              <a:rPr lang="ru-RU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Выведите участников, которые являются членами комитета (</a:t>
            </a:r>
            <a:r>
              <a:rPr lang="ru-RU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Используя LEFT JOIN, выполните соединение двух таблиц  по полю “Имя”)</a:t>
            </a:r>
            <a:endParaRPr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2.* 	</a:t>
            </a:r>
            <a:r>
              <a:rPr lang="ru-RU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Выведите участников, которые не являются членами комитета</a:t>
            </a:r>
            <a:endParaRPr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483" name="Google Shape;483;p7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95570" y="1398125"/>
            <a:ext cx="2356193" cy="13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06175" y="3013325"/>
            <a:ext cx="2135007" cy="13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RIGHT 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90" name="Google Shape;490;p72"/>
          <p:cNvSpPr txBox="1"/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91" name="Google Shape;491;p72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92" name="Google Shape;492;p72"/>
          <p:cNvSpPr txBox="1"/>
          <p:nvPr/>
        </p:nvSpPr>
        <p:spPr>
          <a:xfrm>
            <a:off x="540000" y="1398125"/>
            <a:ext cx="57567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* 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FROM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tableA 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RIGHT 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OUTER JOIN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tableB 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ON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tableB.name = tableA.name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Выбираем все записи из таблицы B и совпавшие записи из таблицы A. Если совпадение отсутствует, то </a:t>
            </a: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левая </a:t>
            </a: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сторона будет содержать значение null, т.к. управляющая таблица правая, об этом говорит ключевое слово RIGHT.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493" name="Google Shape;493;p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06900" y="1283425"/>
            <a:ext cx="19050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3"/>
          <p:cNvSpPr txBox="1"/>
          <p:nvPr>
            <p:ph type="title"/>
          </p:nvPr>
        </p:nvSpPr>
        <p:spPr>
          <a:xfrm>
            <a:off x="540000" y="771025"/>
            <a:ext cx="80640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RIGHT 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JOIN: уникальные данные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из правой таблицы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499" name="Google Shape;499;p73"/>
          <p:cNvSpPr txBox="1"/>
          <p:nvPr>
            <p:ph type="subTitle" idx="2"/>
          </p:nvPr>
        </p:nvSpPr>
        <p:spPr>
          <a:xfrm>
            <a:off x="434350" y="1694125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00" name="Google Shape;500;p73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01" name="Google Shape;501;p73"/>
          <p:cNvSpPr txBox="1"/>
          <p:nvPr/>
        </p:nvSpPr>
        <p:spPr>
          <a:xfrm>
            <a:off x="539750" y="1755338"/>
            <a:ext cx="57567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* 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FROM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tableA 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RIGHT OUTER JOIN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tableB 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ON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tableA.name = tableB.name</a:t>
            </a:r>
            <a:b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WHERE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tableA.id 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IS </a:t>
            </a: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null</a:t>
            </a:r>
            <a:endParaRPr b="1">
              <a:solidFill>
                <a:schemeClr val="accen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02" name="Google Shape;502;p73"/>
          <p:cNvSpPr txBox="1"/>
          <p:nvPr/>
        </p:nvSpPr>
        <p:spPr>
          <a:xfrm>
            <a:off x="540000" y="3186375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sz="1600" b="1">
                <a:solidFill>
                  <a:srgbClr val="20202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id    name    id  name</a:t>
            </a:r>
            <a:endParaRPr sz="1600" b="1">
              <a:solidFill>
                <a:srgbClr val="20202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sz="1600">
                <a:solidFill>
                  <a:srgbClr val="20202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--    ----    --  ----</a:t>
            </a:r>
            <a:endParaRPr sz="1600">
              <a:solidFill>
                <a:srgbClr val="20202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sz="1600">
                <a:solidFill>
                  <a:srgbClr val="20202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  null    1   Тыква</a:t>
            </a:r>
            <a:endParaRPr sz="1600">
              <a:solidFill>
                <a:srgbClr val="20202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0202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  null    3   Дыня</a:t>
            </a:r>
            <a:endParaRPr sz="1600" b="1">
              <a:solidFill>
                <a:srgbClr val="20202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503" name="Google Shape;503;p7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78450" y="1439875"/>
            <a:ext cx="19050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95450" y="3186525"/>
            <a:ext cx="1871000" cy="11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type="title"/>
          </p:nvPr>
        </p:nvSpPr>
        <p:spPr>
          <a:xfrm>
            <a:off x="540000" y="771025"/>
            <a:ext cx="80640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RIGHT JOIN: 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10" name="Google Shape;510;p74"/>
          <p:cNvSpPr txBox="1"/>
          <p:nvPr>
            <p:ph type="subTitle" idx="2"/>
          </p:nvPr>
        </p:nvSpPr>
        <p:spPr>
          <a:xfrm>
            <a:off x="434350" y="1694125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11" name="Google Shape;511;p74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12" name="Google Shape;512;p74"/>
          <p:cNvSpPr txBox="1"/>
          <p:nvPr/>
        </p:nvSpPr>
        <p:spPr>
          <a:xfrm>
            <a:off x="539750" y="1500188"/>
            <a:ext cx="57567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Таблица:</a:t>
            </a:r>
            <a:b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ru-RU" u="sng">
                <a:solidFill>
                  <a:schemeClr val="hlink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1"/>
              </a:rPr>
              <a:t>https://drive.google.com/file/d/1gwhpa1idMipop59KNDb3dc9PBpWVlPCL/view?usp=sharing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Задание: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1. 	Найти членов комитета, которых нет в members с помощью RIGHT JOIN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2.	</a:t>
            </a: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Выполнить RIGHT JOIN между 2 таблицами по полю “Имя”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513" name="Google Shape;513;p7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72225" y="3185922"/>
            <a:ext cx="2043900" cy="125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35070" y="1694125"/>
            <a:ext cx="2118225" cy="12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CROSS 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20" name="Google Shape;520;p75"/>
          <p:cNvSpPr txBox="1"/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21" name="Google Shape;521;p75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22" name="Google Shape;522;p75"/>
          <p:cNvSpPr txBox="1"/>
          <p:nvPr/>
        </p:nvSpPr>
        <p:spPr>
          <a:xfrm>
            <a:off x="540000" y="1398125"/>
            <a:ext cx="52710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select_list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FROM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table_1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CROSS JOIN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table_2;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Перекрестное соединение создает декартово произведение строк из соединенных таблиц. </a:t>
            </a:r>
            <a:endParaRPr>
              <a:solidFill>
                <a:srgbClr val="202020"/>
              </a:solidFill>
              <a:highlight>
                <a:srgbClr val="FFFFFF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Предположим, что в первой таблице есть </a:t>
            </a:r>
            <a:r>
              <a:rPr lang="ru-RU" b="1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n </a:t>
            </a: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строк, а во второй таблице есть </a:t>
            </a:r>
            <a:r>
              <a:rPr lang="ru-RU" b="1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m</a:t>
            </a: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строк. Перекрестное соединение, которое соединяет таблицы, возвращает </a:t>
            </a:r>
            <a:r>
              <a:rPr lang="ru-RU" b="1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nxm</a:t>
            </a: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строк.</a:t>
            </a:r>
            <a:endParaRPr>
              <a:solidFill>
                <a:srgbClr val="202020"/>
              </a:solidFill>
              <a:highlight>
                <a:srgbClr val="FFFFFF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020"/>
              </a:solidFill>
              <a:highlight>
                <a:srgbClr val="FFFFFF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523" name="Google Shape;523;p7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43350" y="1416938"/>
            <a:ext cx="3700652" cy="23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 panose="020B0703050203000203"/>
              <a:buNone/>
            </a:pPr>
            <a:r>
              <a:rPr lang="ru-RU"/>
              <a:t>План на сегодня:</a:t>
            </a:r>
            <a:endParaRPr lang="ru-RU"/>
          </a:p>
        </p:txBody>
      </p:sp>
      <p:sp>
        <p:nvSpPr>
          <p:cNvPr id="320" name="Google Shape;320;p49"/>
          <p:cNvSpPr txBox="1"/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Quiz!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Объединение таблиц (UNION) 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Соединение таблиц  (JOIN)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/>
              <a:t>Перерыв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Использование подзапросов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>
                <a:solidFill>
                  <a:schemeClr val="dk1"/>
                </a:solidFill>
              </a:rPr>
              <a:t>Домашнее задание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6"/>
          <p:cNvSpPr txBox="1"/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29" name="Google Shape;529;p76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530" name="Google Shape;530;p7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58700" y="19005"/>
            <a:ext cx="5647051" cy="503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7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CROSS 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36" name="Google Shape;536;p77"/>
          <p:cNvSpPr txBox="1"/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37" name="Google Shape;537;p77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38" name="Google Shape;538;p77"/>
          <p:cNvSpPr txBox="1"/>
          <p:nvPr/>
        </p:nvSpPr>
        <p:spPr>
          <a:xfrm>
            <a:off x="540000" y="1398125"/>
            <a:ext cx="52710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select_list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FROM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table_1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CROSS JOIN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table_2;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Таблица:</a:t>
            </a:r>
            <a:b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ru-RU" u="sng">
                <a:solidFill>
                  <a:schemeClr val="hlink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1"/>
              </a:rPr>
              <a:t>https://drive.google.com/file/d/1gwhpa1idMipop59KNDb3dc9PBpWVlPCL/view?usp=sharing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20202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Задание:</a:t>
            </a:r>
            <a:endParaRPr b="1">
              <a:solidFill>
                <a:srgbClr val="20202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02020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1.	Выведите перекрестное произведение таблиц members - committees</a:t>
            </a:r>
            <a:endParaRPr>
              <a:solidFill>
                <a:srgbClr val="202020"/>
              </a:solidFill>
              <a:highlight>
                <a:srgbClr val="FFFFFF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020"/>
              </a:solidFill>
              <a:highlight>
                <a:srgbClr val="FFFFFF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8"/>
          <p:cNvSpPr txBox="1"/>
          <p:nvPr>
            <p:ph type="title"/>
          </p:nvPr>
        </p:nvSpPr>
        <p:spPr>
          <a:xfrm>
            <a:off x="540000" y="771025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CROSS JOIN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44" name="Google Shape;544;p78"/>
          <p:cNvSpPr txBox="1"/>
          <p:nvPr>
            <p:ph type="subTitle" idx="2"/>
          </p:nvPr>
        </p:nvSpPr>
        <p:spPr>
          <a:xfrm>
            <a:off x="536400" y="1260000"/>
            <a:ext cx="62181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545" name="Google Shape;545;p78"/>
          <p:cNvSpPr/>
          <p:nvPr/>
        </p:nvSpPr>
        <p:spPr>
          <a:xfrm>
            <a:off x="6778450" y="464635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46" name="Google Shape;546;p78"/>
          <p:cNvSpPr txBox="1"/>
          <p:nvPr/>
        </p:nvSpPr>
        <p:spPr>
          <a:xfrm>
            <a:off x="540000" y="1398125"/>
            <a:ext cx="5271000" cy="3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</a:t>
            </a:r>
            <a:endParaRPr b="1">
              <a:solidFill>
                <a:schemeClr val="accen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 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m.member_id, 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   m.name AS member, 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   c.committee_id, 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   c.name AS committee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FROM</a:t>
            </a:r>
            <a:endParaRPr b="1">
              <a:solidFill>
                <a:schemeClr val="accen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 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members m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CROSS JOIN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committees c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;</a:t>
            </a:r>
            <a:endParaRPr b="1">
              <a:solidFill>
                <a:schemeClr val="accen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020"/>
              </a:solidFill>
              <a:highlight>
                <a:srgbClr val="FFFFFF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020"/>
              </a:solidFill>
              <a:highlight>
                <a:srgbClr val="FFFFFF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547" name="Google Shape;547;p7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92625" y="1131025"/>
            <a:ext cx="2968801" cy="38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 lang="ru-RU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 lang="ru-R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0"/>
          <p:cNvSpPr txBox="1"/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UNION и UNION ALL</a:t>
            </a:r>
            <a:endParaRPr lang="ru-RU"/>
          </a:p>
        </p:txBody>
      </p:sp>
      <p:pic>
        <p:nvPicPr>
          <p:cNvPr id="558" name="Google Shape;558;p8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0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560" name="Google Shape;560;p8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51088" y="1362775"/>
            <a:ext cx="6690373" cy="324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/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UNION: пример</a:t>
            </a:r>
            <a:endParaRPr lang="ru-RU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68" name="Google Shape;568;p81"/>
          <p:cNvSpPr txBox="1"/>
          <p:nvPr/>
        </p:nvSpPr>
        <p:spPr>
          <a:xfrm>
            <a:off x="431050" y="1186500"/>
            <a:ext cx="46716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CREATE TABLE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t1</a:t>
            </a:r>
            <a:b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(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   id I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NT PRIMARY KEY</a:t>
            </a:r>
            <a:endParaRPr b="1">
              <a:solidFill>
                <a:schemeClr val="accen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);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CREATE TABLE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t2 </a:t>
            </a:r>
            <a:b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(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   id 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INT PRIMARY KEY</a:t>
            </a:r>
            <a:endParaRPr b="1">
              <a:solidFill>
                <a:schemeClr val="accen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);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INSERT INTO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t1 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VALUES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(1),(2),(3);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INSERT INTO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t2 VALUES (2),(3),(4);</a:t>
            </a:r>
            <a:b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- - UNION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id 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FROM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t1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UNION</a:t>
            </a:r>
            <a:endParaRPr b="1">
              <a:solidFill>
                <a:schemeClr val="accen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id </a:t>
            </a:r>
            <a:r>
              <a:rPr lang="ru-RU" b="1">
                <a:solidFill>
                  <a:schemeClr val="accen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FROM </a:t>
            </a: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t2;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569" name="Google Shape;569;p8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68938" y="2073050"/>
            <a:ext cx="2913568" cy="19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2"/>
          <p:cNvSpPr txBox="1"/>
          <p:nvPr>
            <p:ph type="title"/>
          </p:nvPr>
        </p:nvSpPr>
        <p:spPr>
          <a:xfrm>
            <a:off x="490600" y="703100"/>
            <a:ext cx="5734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UNION и UNION ALL</a:t>
            </a:r>
            <a:endParaRPr lang="ru-RU"/>
          </a:p>
        </p:txBody>
      </p:sp>
      <p:pic>
        <p:nvPicPr>
          <p:cNvPr id="575" name="Google Shape;575;p8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2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</a:t>
            </a: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77" name="Google Shape;577;p82"/>
          <p:cNvSpPr txBox="1"/>
          <p:nvPr/>
        </p:nvSpPr>
        <p:spPr>
          <a:xfrm>
            <a:off x="490600" y="1190525"/>
            <a:ext cx="56940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Табличка для работы: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  <a:hlinkClick r:id="rId2"/>
              </a:rPr>
              <a:t>https://drive.google.com/file/d/1PQn576YVakvlWrIgIjSP9YEf5id4cqYs/view?usp=sharing</a:t>
            </a:r>
            <a:endParaRPr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Задание: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1.	Получить список пользователей и клиентов, удалив одинаковых клиентов и пользователей</a:t>
            </a:r>
            <a:endParaRPr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2.	</a:t>
            </a: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Получить список пользователей и клиентов. Дубликаты удалять не нужно</a:t>
            </a:r>
            <a:endParaRPr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/>
          <p:nvPr>
            <p:ph type="title"/>
          </p:nvPr>
        </p:nvSpPr>
        <p:spPr>
          <a:xfrm>
            <a:off x="490600" y="703100"/>
            <a:ext cx="5734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 UNION vs JOIN</a:t>
            </a:r>
            <a:endParaRPr lang="ru-RU"/>
          </a:p>
        </p:txBody>
      </p:sp>
      <p:pic>
        <p:nvPicPr>
          <p:cNvPr id="583" name="Google Shape;583;p8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3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pic>
        <p:nvPicPr>
          <p:cNvPr id="585" name="Google Shape;585;p8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0600" y="1585936"/>
            <a:ext cx="6006473" cy="276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4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Оператор IN</a:t>
            </a:r>
            <a:endParaRPr lang="ru-RU"/>
          </a:p>
        </p:txBody>
      </p:sp>
      <p:pic>
        <p:nvPicPr>
          <p:cNvPr id="591" name="Google Shape;591;p8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4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593" name="Google Shape;593;p84"/>
          <p:cNvSpPr txBox="1"/>
          <p:nvPr>
            <p:ph type="subTitle" idx="2"/>
          </p:nvPr>
        </p:nvSpPr>
        <p:spPr>
          <a:xfrm>
            <a:off x="539750" y="1320325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>
                <a:solidFill>
                  <a:schemeClr val="accent1"/>
                </a:solidFill>
                <a:highlight>
                  <a:srgbClr val="FFFFFF"/>
                </a:highlight>
              </a:rPr>
              <a:t>SELECT </a:t>
            </a:r>
            <a:r>
              <a:rPr lang="ru-RU" b="1" i="1">
                <a:solidFill>
                  <a:schemeClr val="dk1"/>
                </a:solidFill>
                <a:highlight>
                  <a:srgbClr val="FFFFFF"/>
                </a:highlight>
              </a:rPr>
              <a:t>column_name(s)</a:t>
            </a:r>
            <a:endParaRPr b="1" i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b="1">
                <a:solidFill>
                  <a:schemeClr val="accent1"/>
                </a:solidFill>
                <a:highlight>
                  <a:srgbClr val="FFFFFF"/>
                </a:highlight>
              </a:rPr>
              <a:t>FROM </a:t>
            </a:r>
            <a:r>
              <a:rPr lang="ru-RU" b="1" i="1">
                <a:solidFill>
                  <a:schemeClr val="dk1"/>
                </a:solidFill>
                <a:highlight>
                  <a:srgbClr val="FFFFFF"/>
                </a:highlight>
              </a:rPr>
              <a:t>table_name</a:t>
            </a:r>
            <a:endParaRPr b="1" i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b="1">
                <a:solidFill>
                  <a:schemeClr val="accent1"/>
                </a:solidFill>
              </a:rPr>
              <a:t>WHERE </a:t>
            </a:r>
            <a:r>
              <a:rPr lang="ru-RU" b="1" i="1">
                <a:solidFill>
                  <a:schemeClr val="dk1"/>
                </a:solidFill>
                <a:highlight>
                  <a:srgbClr val="FFFFFF"/>
                </a:highlight>
              </a:rPr>
              <a:t>column_name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-RU" b="1">
                <a:solidFill>
                  <a:schemeClr val="accent1"/>
                </a:solidFill>
                <a:highlight>
                  <a:srgbClr val="FFFFFF"/>
                </a:highlight>
              </a:rPr>
              <a:t>IN 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-RU" b="1" i="1">
                <a:solidFill>
                  <a:schemeClr val="dk1"/>
                </a:solidFill>
                <a:highlight>
                  <a:srgbClr val="FFFFFF"/>
                </a:highlight>
              </a:rPr>
              <a:t>value1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r>
              <a:rPr lang="ru-RU" b="1" i="1">
                <a:solidFill>
                  <a:schemeClr val="dk1"/>
                </a:solidFill>
                <a:highlight>
                  <a:srgbClr val="FFFFFF"/>
                </a:highlight>
              </a:rPr>
              <a:t> value2</a:t>
            </a: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</a:rPr>
              <a:t>, ...);</a:t>
            </a:r>
            <a:br>
              <a:rPr lang="ru-RU" b="1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-RU" b="1">
                <a:solidFill>
                  <a:schemeClr val="dk1"/>
                </a:solidFill>
                <a:highlight>
                  <a:srgbClr val="FFFFFF"/>
                </a:highlight>
              </a:rPr>
              <a:t>Таблица:</a:t>
            </a:r>
            <a:br>
              <a:rPr lang="ru-RU" b="1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https://drive.google.com/file/d/1PQn576YVakvlWrIgIjSP9YEf5id4cqYs/view?usp=sharing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Проверьте, присутствует ли буква “А” в последовательности 'A', 'B', 'C', 'D'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Проверьте, присутствует ли буква “Z” в последовательности 'A', 'B', 'C', 'D'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Получить столбцы из таблицы “clients” , в которых первое имя является набором значений.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Выберите все логины из таблицы “users”, кроме “Mikle”.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8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00" name="Google Shape;600;p85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Оператор EXISTS</a:t>
            </a:r>
            <a:endParaRPr lang="ru-RU"/>
          </a:p>
        </p:txBody>
      </p:sp>
      <p:pic>
        <p:nvPicPr>
          <p:cNvPr id="601" name="Google Shape;601;p8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7050" y="1855525"/>
            <a:ext cx="5231139" cy="31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5"/>
          <p:cNvSpPr txBox="1"/>
          <p:nvPr/>
        </p:nvSpPr>
        <p:spPr>
          <a:xfrm>
            <a:off x="539750" y="1024225"/>
            <a:ext cx="5522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Табличка: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https://drive.google.com/file/d/1PQn576YVakvlWrIgIjSP9YEf5id4cqYs/view?usp=sharing</a:t>
            </a:r>
            <a:endParaRPr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/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Quiz!</a:t>
            </a:r>
            <a:endParaRPr 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8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6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09" name="Google Shape;609;p86"/>
          <p:cNvSpPr txBox="1"/>
          <p:nvPr>
            <p:ph type="subTitle" idx="2"/>
          </p:nvPr>
        </p:nvSpPr>
        <p:spPr>
          <a:xfrm>
            <a:off x="539750" y="1320325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/>
              <a:t>1.</a:t>
            </a:r>
            <a:r>
              <a:rPr lang="ru-RU" sz="1800"/>
              <a:t>	Получите из таблицы "Сотрудники" только тех сотрудников, которые в данный момент работают над любым из активных проектов.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/>
              <a:t>2.	Проверьте, существует ли сотрудник с идентификатором 1004 в таблице сотрудников или нет.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</p:txBody>
      </p:sp>
      <p:sp>
        <p:nvSpPr>
          <p:cNvPr id="610" name="Google Shape;610;p86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Оператор EXISTS</a:t>
            </a:r>
            <a:endParaRPr lang="ru-R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8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7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25 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17" name="Google Shape;617;p87"/>
          <p:cNvSpPr txBox="1"/>
          <p:nvPr>
            <p:ph type="subTitle" idx="2"/>
          </p:nvPr>
        </p:nvSpPr>
        <p:spPr>
          <a:xfrm>
            <a:off x="539750" y="1571625"/>
            <a:ext cx="62901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17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" panose="020B0503050203000203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EXISTS используется для проверки существования данных в подзапросе, тогда как IN используется для минимизации множественных условий ИЛИ.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017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" panose="020B0503050203000203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Оператор EXISTS останавливает свое дальнейшее выполнение, как только находит первое истинное вхождение, тогда как оператор IN сравнивает все значения, присутствующие внутри него.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017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IBM Plex Sans" panose="020B0503050203000203"/>
              <a:buAutoNum type="arabicPeriod"/>
            </a:pPr>
            <a:r>
              <a:rPr lang="ru-RU">
                <a:solidFill>
                  <a:schemeClr val="dk1"/>
                </a:solidFill>
                <a:highlight>
                  <a:srgbClr val="FFFFFF"/>
                </a:highlight>
              </a:rPr>
              <a:t>Оператор EXISTS не выполняет сравнение между родительским запросом и дочерним запросом, тогда как оператор IN выполняет сравнение между родительским запросом и дочерним запросом.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18" name="Google Shape;618;p87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EXISTS VS</a:t>
            </a:r>
            <a:r>
              <a:rPr lang="ru-RU"/>
              <a:t> IN </a:t>
            </a:r>
            <a:endParaRPr lang="ru-RU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8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8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25" name="Google Shape;625;p88"/>
          <p:cNvSpPr txBox="1"/>
          <p:nvPr>
            <p:ph type="subTitle" idx="2"/>
          </p:nvPr>
        </p:nvSpPr>
        <p:spPr>
          <a:xfrm>
            <a:off x="539750" y="1320325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/>
              <a:t>Табличка:</a:t>
            </a:r>
            <a:br>
              <a:rPr lang="ru-RU" sz="1800"/>
            </a:br>
            <a:r>
              <a:rPr lang="ru-RU" sz="1800"/>
              <a:t>https://drive.google.com/file/d/1PQn576YVakvlWrIgIjSP9YEf5id4cqYs/view?usp=sharing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/>
              <a:t>1.	Выбрать код , название города и популяцию , код , города и популяцию где код города больше текущего кода города на 2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/>
              <a:t>2.	Вывести марку авто - а так же сколько авто такой марки в таблице , вывести записи где количество авто такой марки больше 2, записи на должны дублироваться</a:t>
            </a:r>
            <a:endParaRPr sz="1800"/>
          </a:p>
        </p:txBody>
      </p:sp>
      <p:sp>
        <p:nvSpPr>
          <p:cNvPr id="626" name="Google Shape;626;p88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Задачки из собеседований</a:t>
            </a:r>
            <a:endParaRPr lang="ru-RU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9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/>
              <a:buNone/>
            </a:pPr>
            <a:r>
              <a:rPr lang="ru-RU" sz="2600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25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33" name="Google Shape;633;p89"/>
          <p:cNvSpPr txBox="1"/>
          <p:nvPr>
            <p:ph type="subTitle" idx="2"/>
          </p:nvPr>
        </p:nvSpPr>
        <p:spPr>
          <a:xfrm>
            <a:off x="539750" y="1320325"/>
            <a:ext cx="62901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/>
              <a:t>Табличка:</a:t>
            </a:r>
            <a:br>
              <a:rPr lang="ru-RU" sz="1800"/>
            </a:br>
            <a:r>
              <a:rPr lang="ru-RU" sz="1800"/>
              <a:t>https://drive.google.com/file/d/1PQn576YVakvlWrIgIjSP9YEf5id4cqYs/view?usp=sharing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/>
              <a:t>3.	</a:t>
            </a:r>
            <a:r>
              <a:rPr lang="ru-RU" sz="1800"/>
              <a:t>Вывести Марку и цвет автомобиля - имя и фамилию покупателя, для всех покупателей, которые живут в городе с населением больше 1 млн человек.</a:t>
            </a: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/>
              <a:t>4.	</a:t>
            </a:r>
            <a:r>
              <a:rPr lang="ru-RU" sz="1800"/>
              <a:t>Вывести на экран людей которые живут в городах с населением больше 1000000 , если людей с таким же именем нет в таблице MAN</a:t>
            </a:r>
            <a:endParaRPr sz="1800"/>
          </a:p>
        </p:txBody>
      </p:sp>
      <p:sp>
        <p:nvSpPr>
          <p:cNvPr id="634" name="Google Shape;634;p89"/>
          <p:cNvSpPr txBox="1"/>
          <p:nvPr>
            <p:ph type="title"/>
          </p:nvPr>
        </p:nvSpPr>
        <p:spPr>
          <a:xfrm>
            <a:off x="539650" y="703100"/>
            <a:ext cx="5958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/>
              <a:t>Задачки из собеседований</a:t>
            </a:r>
            <a:endParaRPr lang="ru-RU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 lang="ru-RU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1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/>
              <a:buNone/>
            </a:pPr>
            <a:r>
              <a:rPr lang="ru-RU" sz="1700" b="1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45" name="Google Shape;645;p91"/>
          <p:cNvSpPr txBox="1"/>
          <p:nvPr/>
        </p:nvSpPr>
        <p:spPr>
          <a:xfrm>
            <a:off x="539750" y="1107075"/>
            <a:ext cx="72774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Табличка:</a:t>
            </a:r>
            <a:b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</a:b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https://drive.google.com/file/d/1PQn576YVakvlWrIgIjSP9YEf5id4cqYs/view?usp=sharing</a:t>
            </a:r>
            <a:endParaRPr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1.	Вывести на экран, сколько машин каждого цвета  для машин марок BMW и LADA</a:t>
            </a:r>
            <a:endParaRPr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2.	Вывести на экран марку авто(количество) и количество авто не этой марки</a:t>
            </a:r>
            <a:endParaRPr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20 - BMW,  AUDI - 30, LADA - 15</a:t>
            </a:r>
            <a:endParaRPr i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Задание №3.</a:t>
            </a:r>
            <a:endParaRPr b="1"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Даны 2 таблицы, созданные следующим образом: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create table test_a (id INT, test varchar(10));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create table test_b (id INT);</a:t>
            </a:r>
            <a:endParaRPr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2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 panose="020B0604020202020204"/>
              <a:buNone/>
            </a:pPr>
            <a:r>
              <a:rPr lang="ru-RU" sz="1700" b="1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  <p:sp>
        <p:nvSpPr>
          <p:cNvPr id="651" name="Google Shape;651;p92"/>
          <p:cNvSpPr txBox="1"/>
          <p:nvPr/>
        </p:nvSpPr>
        <p:spPr>
          <a:xfrm>
            <a:off x="611200" y="535575"/>
            <a:ext cx="7277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insert into test_a(id, test) values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(10, 'A'),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(20, 'A'),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(30, 'F'),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(40, 'D'),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(50, 'C');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insert into test_b(id) values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(10),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(30),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(50);</a:t>
            </a: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Напишите запрос, который вернет строки из таблицы test_a, id которых нет в таблице test_b, НЕ используя ключевого слова NOT.</a:t>
            </a:r>
            <a:endParaRPr b="1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Был урок полезен вам?</a:t>
            </a:r>
            <a:endParaRPr sz="1200"/>
          </a:p>
        </p:txBody>
      </p:sp>
      <p:sp>
        <p:nvSpPr>
          <p:cNvPr id="657" name="Google Shape;657;p93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658" name="Google Shape;658;p93"/>
          <p:cNvSpPr txBox="1"/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ru-RU">
                <a:solidFill>
                  <a:schemeClr val="dk1"/>
                </a:solidFill>
              </a:rPr>
              <a:t>Семинар 1. </a:t>
            </a:r>
            <a:r>
              <a:rPr lang="ru-RU">
                <a:solidFill>
                  <a:schemeClr val="dk1"/>
                </a:solidFill>
              </a:rPr>
              <a:t>Знакомство с языками программирования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59" name="Google Shape;659;p93"/>
          <p:cNvSpPr txBox="1"/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 panose="020B0703050203000203"/>
                <a:ea typeface="IBM Plex Sans SemiBold" panose="020B0703050203000203"/>
                <a:cs typeface="IBM Plex Sans SemiBold" panose="020B0703050203000203"/>
                <a:sym typeface="IBM Plex Sans SemiBold" panose="020B0703050203000203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 panose="020B0703050203000203"/>
              <a:ea typeface="IBM Plex Sans SemiBold" panose="020B0703050203000203"/>
              <a:cs typeface="IBM Plex Sans SemiBold" panose="020B0703050203000203"/>
              <a:sym typeface="IBM Plex Sans SemiBold" panose="020B0703050203000203"/>
            </a:endParaRPr>
          </a:p>
        </p:txBody>
      </p:sp>
      <p:sp>
        <p:nvSpPr>
          <p:cNvPr id="660" name="Google Shape;660;p93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Узнали вы что-то новое?</a:t>
            </a:r>
            <a:endParaRPr sz="1200"/>
          </a:p>
        </p:txBody>
      </p:sp>
      <p:pic>
        <p:nvPicPr>
          <p:cNvPr id="661" name="Google Shape;661;p9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JOIN?</a:t>
            </a:r>
            <a:endParaRPr sz="2500"/>
          </a:p>
        </p:txBody>
      </p:sp>
      <p:sp>
        <p:nvSpPr>
          <p:cNvPr id="333" name="Google Shape;333;p51"/>
          <p:cNvSpPr txBox="1"/>
          <p:nvPr/>
        </p:nvSpPr>
        <p:spPr>
          <a:xfrm>
            <a:off x="652975" y="2494000"/>
            <a:ext cx="81072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операция объединения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операция группировки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операция суммирования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операция создания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JOIN?</a:t>
            </a:r>
            <a:endParaRPr sz="2500"/>
          </a:p>
        </p:txBody>
      </p:sp>
      <p:sp>
        <p:nvSpPr>
          <p:cNvPr id="339" name="Google Shape;339;p52"/>
          <p:cNvSpPr txBox="1"/>
          <p:nvPr/>
        </p:nvSpPr>
        <p:spPr>
          <a:xfrm>
            <a:off x="652975" y="2494000"/>
            <a:ext cx="81072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операция объединения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операция группировки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операция суммирования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операция создания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Какого из перечисленных ниже видов JOIN на самом деле не существует?</a:t>
            </a:r>
            <a:endParaRPr sz="2500"/>
          </a:p>
        </p:txBody>
      </p:sp>
      <p:sp>
        <p:nvSpPr>
          <p:cNvPr id="345" name="Google Shape;345;p53"/>
          <p:cNvSpPr txBox="1"/>
          <p:nvPr/>
        </p:nvSpPr>
        <p:spPr>
          <a:xfrm>
            <a:off x="652975" y="2494000"/>
            <a:ext cx="81072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LEFT JOIN - который выведет все записи первой таблицы, а для ненайденных пар из правой таблицы проставит значение NULL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RIGHT JOIN - который выведет все записи второй таблицы, а на место недостающей информации из первой таблицы проставить NULL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INNER JOIN - который показывает только те записи, для которых нашлись пары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TRUE JOIN - который выведет все верные значения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Какого из перечисленных ниже видов JOIN на самом деле не существует?</a:t>
            </a:r>
            <a:endParaRPr sz="2500"/>
          </a:p>
        </p:txBody>
      </p:sp>
      <p:sp>
        <p:nvSpPr>
          <p:cNvPr id="351" name="Google Shape;351;p54"/>
          <p:cNvSpPr txBox="1"/>
          <p:nvPr/>
        </p:nvSpPr>
        <p:spPr>
          <a:xfrm>
            <a:off x="652975" y="2494000"/>
            <a:ext cx="81072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LEFT JOIN - который выведет все записи первой таблицы, а для ненайденных пар из правой таблицы проставит значение NULL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RIGHT JOIN - который выведет все записи второй таблицы, а на место недостающей информации из первой таблицы проставить NULL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INNER JOIN - который показывает только те записи, для которых нашлись пары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TRUE JOIN - который выведет все верные значения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Выберите правильный пример запроса с использованием UNION?</a:t>
            </a:r>
            <a:endParaRPr sz="2500"/>
          </a:p>
        </p:txBody>
      </p:sp>
      <p:sp>
        <p:nvSpPr>
          <p:cNvPr id="357" name="Google Shape;357;p55"/>
          <p:cNvSpPr txBox="1"/>
          <p:nvPr/>
        </p:nvSpPr>
        <p:spPr>
          <a:xfrm>
            <a:off x="652975" y="2494000"/>
            <a:ext cx="81072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id, city from Orders order by id union select id, city from Sellers order by city;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id, city, seller_id from Orders and select city, id from Select order by id;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select id, city from Orders union select id, city from Sellers order by id;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 panose="020B0503050203000203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rPr>
              <a:t>Все запросы верные</a:t>
            </a: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 panose="020B0503050203000203"/>
              <a:ea typeface="IBM Plex Sans" panose="020B0503050203000203"/>
              <a:cs typeface="IBM Plex Sans" panose="020B0503050203000203"/>
              <a:sym typeface="IBM Plex Sans" panose="020B05030502030002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9519</Words>
  <Application>WPS Presentation</Application>
  <PresentationFormat/>
  <Paragraphs>576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Arial</vt:lpstr>
      <vt:lpstr>SimSun</vt:lpstr>
      <vt:lpstr>Wingdings</vt:lpstr>
      <vt:lpstr>Arial</vt:lpstr>
      <vt:lpstr>IBM Plex Sans SemiBold</vt:lpstr>
      <vt:lpstr>IBM Plex Sans</vt:lpstr>
      <vt:lpstr>Calibri</vt:lpstr>
      <vt:lpstr>Roboto</vt:lpstr>
      <vt:lpstr>Microsoft YaHei</vt:lpstr>
      <vt:lpstr>Arial Unicode MS</vt:lpstr>
      <vt:lpstr>Courier New</vt:lpstr>
      <vt:lpstr>Макет шаблона GB</vt:lpstr>
      <vt:lpstr>Макет шаблона GB</vt:lpstr>
      <vt:lpstr>Базы данных и SQL</vt:lpstr>
      <vt:lpstr>PowerPoint 演示文稿</vt:lpstr>
      <vt:lpstr>План на сегодня:</vt:lpstr>
      <vt:lpstr>Quiz!</vt:lpstr>
      <vt:lpstr>Что такое JOIN?</vt:lpstr>
      <vt:lpstr>Что такое JOIN?</vt:lpstr>
      <vt:lpstr>Какого из перечисленных ниже видов JOIN на самом деле не существует?</vt:lpstr>
      <vt:lpstr>Какого из перечисленных ниже видов JOIN на самом деле не существует?</vt:lpstr>
      <vt:lpstr>Выберите правильный пример запроса с использованием UNION?</vt:lpstr>
      <vt:lpstr>Выберите правильный пример запроса с использованием UNION?</vt:lpstr>
      <vt:lpstr>Если выборка объединения данных производится из нескольких таблиц, то это может указываться во фразе FROM следующим образом?</vt:lpstr>
      <vt:lpstr>Если выборка объединения данных производится из нескольких таблиц, то это может указываться во фразе FROM следующим образом?</vt:lpstr>
      <vt:lpstr>Какая команда используется для объединения результатов запроса без удаления дубликатов?</vt:lpstr>
      <vt:lpstr>Какая команда используется для объединения результатов запроса без удаления дубликатов?</vt:lpstr>
      <vt:lpstr>Поддерживаемые типы объединений</vt:lpstr>
      <vt:lpstr>INNER JOIN</vt:lpstr>
      <vt:lpstr>INNER JOIN</vt:lpstr>
      <vt:lpstr>INNER JOIN</vt:lpstr>
      <vt:lpstr>FULL JOIN</vt:lpstr>
      <vt:lpstr>FULL JOIN: UNION</vt:lpstr>
      <vt:lpstr>FULL JOIN: UNION ALL</vt:lpstr>
      <vt:lpstr>LEFT JOIN</vt:lpstr>
      <vt:lpstr>LEFT JOIN</vt:lpstr>
      <vt:lpstr>LEFT JOIN</vt:lpstr>
      <vt:lpstr>LEFT JOIN</vt:lpstr>
      <vt:lpstr>RIGHT JOIN</vt:lpstr>
      <vt:lpstr>из правой таблицы</vt:lpstr>
      <vt:lpstr>RIGHT JOIN: </vt:lpstr>
      <vt:lpstr>CROSS JOIN</vt:lpstr>
      <vt:lpstr>PowerPoint 演示文稿</vt:lpstr>
      <vt:lpstr>CROSS JOIN</vt:lpstr>
      <vt:lpstr>CROSS JOIN</vt:lpstr>
      <vt:lpstr>Перерыв</vt:lpstr>
      <vt:lpstr>UNION и UNION ALL</vt:lpstr>
      <vt:lpstr>UNION: пример</vt:lpstr>
      <vt:lpstr>UNION и UNION ALL</vt:lpstr>
      <vt:lpstr> UNION vs JOIN</vt:lpstr>
      <vt:lpstr>Оператор IN</vt:lpstr>
      <vt:lpstr>Оператор EXISTS</vt:lpstr>
      <vt:lpstr>Оператор EXISTS</vt:lpstr>
      <vt:lpstr>EXISTS VS IN </vt:lpstr>
      <vt:lpstr>Задачки из собеседований</vt:lpstr>
      <vt:lpstr>Задачки из собеседований</vt:lpstr>
      <vt:lpstr>Ваши вопросы?</vt:lpstr>
      <vt:lpstr>PowerPoint 演示文稿</vt:lpstr>
      <vt:lpstr>PowerPoint 演示文稿</vt:lpstr>
      <vt:lpstr>Рефлексия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dc:creator/>
  <cp:lastModifiedBy>Доллорес</cp:lastModifiedBy>
  <cp:revision>1</cp:revision>
  <dcterms:created xsi:type="dcterms:W3CDTF">2023-07-14T19:22:19Z</dcterms:created>
  <dcterms:modified xsi:type="dcterms:W3CDTF">2023-07-14T19:22:21Z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086B105A912C4E27B5A2F9773CC00DC7</vt:lpwstr>
  </property>
  <property fmtid="{D5CDD505-2E9C-101B-9397-08002B2CF9AE}" pid="3" name="KSOProductBuildVer">
    <vt:lpwstr>1049-11.2.0.11537</vt:lpwstr>
  </property>
</Properties>
</file>